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7" r:id="rId3"/>
    <p:sldId id="346" r:id="rId4"/>
    <p:sldId id="365" r:id="rId5"/>
    <p:sldId id="366" r:id="rId6"/>
    <p:sldId id="348" r:id="rId7"/>
    <p:sldId id="352" r:id="rId8"/>
    <p:sldId id="353" r:id="rId9"/>
    <p:sldId id="354" r:id="rId10"/>
    <p:sldId id="355" r:id="rId11"/>
    <p:sldId id="358" r:id="rId12"/>
    <p:sldId id="288" r:id="rId13"/>
    <p:sldId id="338" r:id="rId14"/>
    <p:sldId id="340" r:id="rId15"/>
    <p:sldId id="294" r:id="rId16"/>
    <p:sldId id="304" r:id="rId17"/>
    <p:sldId id="318" r:id="rId18"/>
    <p:sldId id="317" r:id="rId19"/>
    <p:sldId id="324" r:id="rId20"/>
    <p:sldId id="326" r:id="rId21"/>
    <p:sldId id="328" r:id="rId22"/>
    <p:sldId id="325" r:id="rId23"/>
    <p:sldId id="302" r:id="rId24"/>
    <p:sldId id="303" r:id="rId25"/>
    <p:sldId id="322" r:id="rId26"/>
    <p:sldId id="306" r:id="rId27"/>
    <p:sldId id="308" r:id="rId28"/>
    <p:sldId id="330" r:id="rId29"/>
    <p:sldId id="331" r:id="rId30"/>
    <p:sldId id="332" r:id="rId31"/>
    <p:sldId id="333" r:id="rId32"/>
    <p:sldId id="335" r:id="rId33"/>
    <p:sldId id="33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2790"/>
            <a:ext cx="6806530" cy="506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82089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Лекция 8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Лейкоцитозы. Лейкозы</a:t>
            </a:r>
          </a:p>
        </p:txBody>
      </p:sp>
    </p:spTree>
    <p:extLst>
      <p:ext uri="{BB962C8B-B14F-4D97-AF65-F5344CB8AC3E}">
        <p14:creationId xmlns:p14="http://schemas.microsoft.com/office/powerpoint/2010/main" val="239833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14313" y="285750"/>
            <a:ext cx="864393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Моноцитарный лимфоцитоз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моноцитоз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– увеличение числа лимфоцитов свыше 9%.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развития в организме иммунных процессов. Характерен для многих вирусных, бактериальных и протозойных заболеваний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Неинфекционными причинами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моноцитоза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являются: неспецифический язвенный колит, хронический гранулематозный колит. 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моноцитозом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протекает ряд гемобластозов (хронический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лимфогранулематоз). 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1" y="3212976"/>
            <a:ext cx="5043988" cy="33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2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56" y="3236633"/>
            <a:ext cx="4603433" cy="362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92899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Лейкемоидные</a:t>
            </a:r>
            <a:r>
              <a:rPr lang="ru-RU" sz="2000" b="1" dirty="0">
                <a:solidFill>
                  <a:srgbClr val="FF0000"/>
                </a:solidFill>
              </a:rPr>
              <a:t> реакции — временное значительное увеличение числа лейкоцитов в ответ на какой-либо раздражитель, сопровождающееся появлением в крови незрелых форм лейкоцитов.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/>
              <a:t>Число </a:t>
            </a:r>
            <a:r>
              <a:rPr lang="ru-RU" sz="2000" b="1" dirty="0"/>
              <a:t>лейкоцитов при лейкемоидных реакциях может достигать 50 000 и более в 1 </a:t>
            </a:r>
            <a:r>
              <a:rPr lang="ru-RU" sz="2000" b="1" dirty="0" smtClean="0"/>
              <a:t>мм </a:t>
            </a:r>
            <a:r>
              <a:rPr lang="ru-RU" b="1" dirty="0" smtClean="0"/>
              <a:t>3</a:t>
            </a:r>
            <a:r>
              <a:rPr lang="ru-RU" sz="2000" b="1" dirty="0" smtClean="0"/>
              <a:t> </a:t>
            </a:r>
            <a:r>
              <a:rPr lang="ru-RU" sz="2000" b="1" dirty="0"/>
              <a:t>крови. </a:t>
            </a:r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отличие от </a:t>
            </a:r>
            <a:r>
              <a:rPr lang="ru-RU" sz="2000" b="1" dirty="0" smtClean="0"/>
              <a:t>лейкозов, </a:t>
            </a:r>
            <a:r>
              <a:rPr lang="ru-RU" sz="2000" b="1" dirty="0"/>
              <a:t>при лейкемоидных реакциях можно обнаружить заболевание, вызвавшее ее (инфекции, интоксикации, злокачественные опухоли, травмы черепа и т. д.); в </a:t>
            </a:r>
            <a:r>
              <a:rPr lang="ru-RU" sz="2000" b="1" dirty="0" err="1"/>
              <a:t>пунктате</a:t>
            </a:r>
            <a:r>
              <a:rPr lang="ru-RU" sz="2000" b="1" dirty="0"/>
              <a:t> селезенки отсутствуют лейкемические изменения; картина крови нормализуется по мере ликвидации основного заболевания.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24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214313" y="285750"/>
            <a:ext cx="87153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Лейкозы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системные опухолевые заболевания кроветворной или лимфатической ткани, при которых опухолевый клон исходит из клеток гемопоэтического ряда и первично возникает в костном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мозге  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часто лейкозом поражаются КРС, овцы и куры.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9063"/>
            <a:ext cx="450056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0" y="2420888"/>
            <a:ext cx="5214937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2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849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Лейкозы </a:t>
            </a:r>
            <a:r>
              <a:rPr lang="ru-RU" sz="2400" b="1" dirty="0"/>
              <a:t>затрагивают, главным образом, механизмы </a:t>
            </a:r>
            <a:r>
              <a:rPr lang="ru-RU" sz="2400" b="1" dirty="0" err="1"/>
              <a:t>миелопоэза</a:t>
            </a:r>
            <a:r>
              <a:rPr lang="ru-RU" sz="2400" b="1" dirty="0"/>
              <a:t> или </a:t>
            </a:r>
            <a:r>
              <a:rPr lang="ru-RU" sz="2400" b="1" dirty="0" err="1"/>
              <a:t>лимфопоэза</a:t>
            </a:r>
            <a:r>
              <a:rPr lang="ru-RU" sz="2400" b="1" dirty="0"/>
              <a:t>, и часто (хотя и не при всех формах и не в 100% случаев) характеризуются:</a:t>
            </a:r>
          </a:p>
          <a:p>
            <a:pPr lvl="0"/>
            <a:r>
              <a:rPr lang="ru-RU" sz="2400" b="1" dirty="0" smtClean="0"/>
              <a:t>- лейкоцитозом</a:t>
            </a:r>
            <a:r>
              <a:rPr lang="ru-RU" sz="2400" b="1" dirty="0"/>
              <a:t>;</a:t>
            </a:r>
          </a:p>
          <a:p>
            <a:pPr lvl="0"/>
            <a:r>
              <a:rPr lang="ru-RU" sz="2400" b="1" dirty="0" smtClean="0"/>
              <a:t>- наличием </a:t>
            </a:r>
            <a:r>
              <a:rPr lang="ru-RU" sz="2400" b="1" dirty="0"/>
              <a:t>незрелых и атипических клеток в периферической крови;</a:t>
            </a:r>
          </a:p>
          <a:p>
            <a:pPr lvl="0"/>
            <a:r>
              <a:rPr lang="ru-RU" sz="2400" b="1" dirty="0" smtClean="0"/>
              <a:t>- пролиферацией </a:t>
            </a:r>
            <a:r>
              <a:rPr lang="ru-RU" sz="2400" b="1" dirty="0"/>
              <a:t>атипических клеток в костном мозге с угнетением нормальной кроветворной ткани.</a:t>
            </a:r>
          </a:p>
          <a:p>
            <a:endParaRPr lang="ru-RU" dirty="0"/>
          </a:p>
        </p:txBody>
      </p:sp>
      <p:pic>
        <p:nvPicPr>
          <p:cNvPr id="3074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48672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5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xn--80ahc0abogjs.com/files/uch_group35/uch_pgroup36/uch_uch197/image/19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"/>
          <a:stretch/>
        </p:blipFill>
        <p:spPr bwMode="auto">
          <a:xfrm>
            <a:off x="215516" y="2276872"/>
            <a:ext cx="87129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Количество лейкоцитов и лимфоцитов у здорового, подозрительного по заболеванию и больного лейкозом крупного рогатого </a:t>
            </a:r>
            <a:r>
              <a:rPr lang="ru-RU" sz="2400" b="1" dirty="0" smtClean="0">
                <a:solidFill>
                  <a:srgbClr val="C00000"/>
                </a:solidFill>
              </a:rPr>
              <a:t>скота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61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285750" y="214313"/>
            <a:ext cx="8750746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sz="2400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Цитохимическая </a:t>
            </a:r>
            <a:r>
              <a:rPr lang="ru-RU" sz="2400" b="1" dirty="0">
                <a:solidFill>
                  <a:srgbClr val="FF0000"/>
                </a:solidFill>
              </a:rPr>
              <a:t>диагностика острых лейкозов</a:t>
            </a:r>
          </a:p>
          <a:p>
            <a:endParaRPr lang="ru-RU" sz="2400" dirty="0" smtClean="0"/>
          </a:p>
          <a:p>
            <a:r>
              <a:rPr lang="ru-RU" sz="2400" b="1" dirty="0"/>
              <a:t>Международный совет по стандартизации в гематологии, в соответствии с FAB-классификацией острых лейкозов, рекомендовал использовать в качестве основных </a:t>
            </a:r>
            <a:r>
              <a:rPr lang="ru-RU" sz="2400" b="1" dirty="0" smtClean="0"/>
              <a:t>цитохимических реакций для дифференциальной цитохимической </a:t>
            </a:r>
            <a:r>
              <a:rPr lang="ru-RU" sz="2400" b="1" dirty="0"/>
              <a:t>диагностики </a:t>
            </a:r>
            <a:r>
              <a:rPr lang="ru-RU" sz="2400" b="1" dirty="0" smtClean="0"/>
              <a:t>острых лейкозов следующие</a:t>
            </a:r>
            <a:r>
              <a:rPr lang="ru-RU" sz="2400" b="1" dirty="0"/>
              <a:t>: на </a:t>
            </a:r>
            <a:r>
              <a:rPr lang="ru-RU" sz="2400" b="1" dirty="0" err="1" smtClean="0">
                <a:solidFill>
                  <a:srgbClr val="FF0000"/>
                </a:solidFill>
              </a:rPr>
              <a:t>миелопероксидазу</a:t>
            </a:r>
            <a:r>
              <a:rPr lang="ru-RU" sz="2400" b="1" dirty="0" smtClean="0">
                <a:solidFill>
                  <a:srgbClr val="FF0000"/>
                </a:solidFill>
              </a:rPr>
              <a:t> (МПО), </a:t>
            </a:r>
            <a:r>
              <a:rPr lang="ru-RU" sz="2400" b="1" dirty="0">
                <a:solidFill>
                  <a:srgbClr val="FF0000"/>
                </a:solidFill>
              </a:rPr>
              <a:t>липиды, </a:t>
            </a:r>
            <a:r>
              <a:rPr lang="ru-RU" sz="2400" b="1" dirty="0" smtClean="0">
                <a:solidFill>
                  <a:srgbClr val="FF0000"/>
                </a:solidFill>
              </a:rPr>
              <a:t>гликоген (PAS-реакции), </a:t>
            </a:r>
            <a:r>
              <a:rPr lang="ru-RU" sz="2400" b="1" dirty="0">
                <a:solidFill>
                  <a:srgbClr val="FF0000"/>
                </a:solidFill>
              </a:rPr>
              <a:t>неспецифическую </a:t>
            </a:r>
            <a:r>
              <a:rPr lang="ru-RU" sz="2400" b="1" dirty="0" err="1" smtClean="0">
                <a:solidFill>
                  <a:srgbClr val="FF0000"/>
                </a:solidFill>
              </a:rPr>
              <a:t>эстеразу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Использования </a:t>
            </a:r>
            <a:r>
              <a:rPr lang="ru-RU" sz="2400" b="1" dirty="0"/>
              <a:t>стандартной панели цитохимических методов </a:t>
            </a:r>
            <a:r>
              <a:rPr lang="ru-RU" sz="2400" b="1" dirty="0" smtClean="0"/>
              <a:t>в </a:t>
            </a:r>
            <a:r>
              <a:rPr lang="ru-RU" sz="2400" b="1" dirty="0"/>
              <a:t>большинстве случаев бывает достаточно для выявления линейной принадлежности опухолевых клеток и определения варианта острого лейкоза.</a:t>
            </a:r>
          </a:p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3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2" y="692696"/>
            <a:ext cx="885253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24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214554"/>
            <a:ext cx="5595649" cy="39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2809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Миелопероксидаза</a:t>
            </a:r>
            <a:r>
              <a:rPr lang="ru-RU" sz="2400" b="1" dirty="0">
                <a:solidFill>
                  <a:srgbClr val="FF0000"/>
                </a:solidFill>
              </a:rPr>
              <a:t> (МПО)</a:t>
            </a:r>
          </a:p>
          <a:p>
            <a:r>
              <a:rPr lang="ru-RU" dirty="0"/>
              <a:t> </a:t>
            </a:r>
            <a:r>
              <a:rPr lang="ru-RU" b="1" dirty="0" err="1"/>
              <a:t>Миелопероксидаза</a:t>
            </a:r>
            <a:r>
              <a:rPr lang="ru-RU" b="1" dirty="0"/>
              <a:t> (МПО) локализуется преимущественно в специфических </a:t>
            </a:r>
            <a:r>
              <a:rPr lang="ru-RU" b="1" dirty="0" err="1"/>
              <a:t>азурофильных</a:t>
            </a:r>
            <a:r>
              <a:rPr lang="ru-RU" b="1" dirty="0"/>
              <a:t> гранулах в цитоплазме гранулоцитов и является </a:t>
            </a:r>
            <a:r>
              <a:rPr lang="ru-RU" b="1" dirty="0" smtClean="0"/>
              <a:t>маркёром </a:t>
            </a:r>
            <a:r>
              <a:rPr lang="ru-RU" b="1" dirty="0"/>
              <a:t>клеток миелоидного </a:t>
            </a:r>
            <a:r>
              <a:rPr lang="ru-RU" b="1" dirty="0" smtClean="0"/>
              <a:t>ряда.</a:t>
            </a:r>
            <a:endParaRPr lang="ru-RU" b="1" dirty="0"/>
          </a:p>
          <a:p>
            <a:r>
              <a:rPr lang="ru-RU" b="1" dirty="0" err="1"/>
              <a:t>Миелопероксидаза</a:t>
            </a:r>
            <a:r>
              <a:rPr lang="ru-RU" b="1" dirty="0"/>
              <a:t> выявляется в цитоплазме клеток в виде коричневых гранул.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356484" cy="312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73325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липиды в нейтрофилах и отрицательная в лимфоците.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Цитохимическая реакция на липиды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/>
              <a:t> </a:t>
            </a:r>
            <a:r>
              <a:rPr lang="ru-RU" sz="2000" b="1" dirty="0"/>
              <a:t>Липиды обнаруживаются практически во всех лейкоцитах, за исключением лимфоцитов. </a:t>
            </a:r>
            <a:r>
              <a:rPr lang="ru-RU" sz="2000" b="1" dirty="0" smtClean="0"/>
              <a:t>      Основная </a:t>
            </a:r>
            <a:r>
              <a:rPr lang="ru-RU" sz="2000" b="1" dirty="0"/>
              <a:t>масса липидов связана с клетками </a:t>
            </a:r>
            <a:r>
              <a:rPr lang="ru-RU" sz="2000" b="1" dirty="0" err="1"/>
              <a:t>гранулоцитарного</a:t>
            </a:r>
            <a:r>
              <a:rPr lang="ru-RU" sz="2000" b="1" dirty="0"/>
              <a:t> ряда. </a:t>
            </a:r>
          </a:p>
          <a:p>
            <a:r>
              <a:rPr lang="ru-RU" sz="2000" b="1" dirty="0" smtClean="0"/>
              <a:t>Для </a:t>
            </a:r>
            <a:r>
              <a:rPr lang="ru-RU" sz="2000" b="1" dirty="0"/>
              <a:t>исследования гемопоэтических клеток </a:t>
            </a:r>
            <a:r>
              <a:rPr lang="ru-RU" sz="2000" b="1" dirty="0" smtClean="0"/>
              <a:t>применяют метод </a:t>
            </a:r>
            <a:r>
              <a:rPr lang="ru-RU" sz="2000" b="1" dirty="0"/>
              <a:t>с </a:t>
            </a:r>
            <a:r>
              <a:rPr lang="ru-RU" sz="2000" b="1" dirty="0" err="1"/>
              <a:t>суданом</a:t>
            </a:r>
            <a:r>
              <a:rPr lang="ru-RU" sz="2000" b="1" dirty="0"/>
              <a:t> черным В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56481"/>
            <a:ext cx="4349178" cy="289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5733256"/>
            <a:ext cx="413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липиды в гранулоцитах</a:t>
            </a:r>
          </a:p>
        </p:txBody>
      </p:sp>
    </p:spTree>
    <p:extLst>
      <p:ext uri="{BB962C8B-B14F-4D97-AF65-F5344CB8AC3E}">
        <p14:creationId xmlns:p14="http://schemas.microsoft.com/office/powerpoint/2010/main" val="211376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14488"/>
            <a:ext cx="4295154" cy="320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Цитохимическая реакция на полисахариды (гликоген</a:t>
            </a:r>
            <a:r>
              <a:rPr lang="ru-RU" sz="2400" b="1" dirty="0" smtClean="0">
                <a:solidFill>
                  <a:srgbClr val="FF0000"/>
                </a:solidFill>
              </a:rPr>
              <a:t>) –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PAS-реакция, или ШИК-реакция  </a:t>
            </a:r>
          </a:p>
          <a:p>
            <a:r>
              <a:rPr lang="ru-RU" b="1" dirty="0"/>
              <a:t>В</a:t>
            </a:r>
            <a:r>
              <a:rPr lang="ru-RU" b="1" dirty="0" smtClean="0"/>
              <a:t> </a:t>
            </a:r>
            <a:r>
              <a:rPr lang="ru-RU" b="1" dirty="0"/>
              <a:t>цитоплазме клеток </a:t>
            </a:r>
            <a:r>
              <a:rPr lang="ru-RU" b="1" dirty="0" smtClean="0"/>
              <a:t>красные или фиолетово-красные зерна указывают </a:t>
            </a:r>
            <a:r>
              <a:rPr lang="ru-RU" b="1" dirty="0"/>
              <a:t>на присутствие полисахаридов (гликогена).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5301208"/>
            <a:ext cx="454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гликоген в гранулоцитах (диффузное окрашивание цитоплазмы)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09" y="1857364"/>
            <a:ext cx="4279684" cy="298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5996" y="5301208"/>
            <a:ext cx="435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гликоген в лимфоцитах (в виде гранул вокруг ядра)</a:t>
            </a:r>
          </a:p>
        </p:txBody>
      </p:sp>
    </p:spTree>
    <p:extLst>
      <p:ext uri="{BB962C8B-B14F-4D97-AF65-F5344CB8AC3E}">
        <p14:creationId xmlns:p14="http://schemas.microsoft.com/office/powerpoint/2010/main" val="395513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лекции:</a:t>
            </a:r>
          </a:p>
          <a:p>
            <a:r>
              <a:rPr lang="ru-RU" sz="2400" b="1" dirty="0" smtClean="0"/>
              <a:t>1. Лейкоцитозы.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1.1. </a:t>
            </a:r>
            <a:r>
              <a:rPr lang="ru-RU" sz="2400" b="1" dirty="0" err="1" smtClean="0"/>
              <a:t>Нейтрофильный</a:t>
            </a:r>
            <a:r>
              <a:rPr lang="ru-RU" sz="2400" b="1" dirty="0" smtClean="0"/>
              <a:t> лейкоцитоз (</a:t>
            </a:r>
            <a:r>
              <a:rPr lang="ru-RU" sz="2400" b="1" dirty="0" err="1" smtClean="0"/>
              <a:t>нейтрофилия</a:t>
            </a:r>
            <a:r>
              <a:rPr lang="ru-RU" sz="2400" b="1" dirty="0" smtClean="0"/>
              <a:t>).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1.2. Эозинофильный лейкоцитоз (</a:t>
            </a:r>
            <a:r>
              <a:rPr lang="ru-RU" sz="2400" b="1" dirty="0" err="1" smtClean="0"/>
              <a:t>эозинофилия</a:t>
            </a:r>
            <a:r>
              <a:rPr lang="ru-RU" sz="2400" b="1" dirty="0" smtClean="0"/>
              <a:t>).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1.3. </a:t>
            </a:r>
            <a:r>
              <a:rPr lang="ru-RU" sz="2400" b="1" dirty="0" err="1" smtClean="0"/>
              <a:t>Базофильный</a:t>
            </a:r>
            <a:r>
              <a:rPr lang="ru-RU" sz="2400" b="1" dirty="0" smtClean="0"/>
              <a:t> лейкоцитоз (базофилия).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1.4. </a:t>
            </a:r>
            <a:r>
              <a:rPr lang="ru-RU" sz="2400" b="1" dirty="0" err="1" smtClean="0"/>
              <a:t>Лимфоцитарный</a:t>
            </a:r>
            <a:r>
              <a:rPr lang="ru-RU" sz="2400" b="1" dirty="0" smtClean="0"/>
              <a:t> лейкоцитоз (лимфоцитоз).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1.5. Моноцитарный лейкоцитоз (</a:t>
            </a:r>
            <a:r>
              <a:rPr lang="ru-RU" sz="2400" b="1" dirty="0" err="1" smtClean="0"/>
              <a:t>моноцитоз</a:t>
            </a:r>
            <a:r>
              <a:rPr lang="ru-RU" sz="2400" b="1" dirty="0" smtClean="0"/>
              <a:t>).</a:t>
            </a:r>
          </a:p>
          <a:p>
            <a:r>
              <a:rPr lang="ru-RU" sz="2400" b="1" dirty="0" smtClean="0"/>
              <a:t>2. </a:t>
            </a:r>
            <a:r>
              <a:rPr lang="ru-RU" sz="2400" b="1" dirty="0" err="1" smtClean="0"/>
              <a:t>Лимфопении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3. </a:t>
            </a:r>
            <a:r>
              <a:rPr lang="ru-RU" sz="2400" b="1" dirty="0" err="1" smtClean="0"/>
              <a:t>Лейкемоидные</a:t>
            </a:r>
            <a:r>
              <a:rPr lang="ru-RU" sz="2400" b="1" dirty="0" smtClean="0"/>
              <a:t> реакции.</a:t>
            </a:r>
          </a:p>
          <a:p>
            <a:r>
              <a:rPr lang="ru-RU" sz="2400" b="1" dirty="0" smtClean="0"/>
              <a:t>4. </a:t>
            </a:r>
            <a:r>
              <a:rPr lang="ru-RU" sz="2400" b="1" dirty="0"/>
              <a:t>Лейкозы. Классификация лейкозов.</a:t>
            </a:r>
          </a:p>
          <a:p>
            <a:r>
              <a:rPr lang="ru-RU" sz="2400" b="1" dirty="0" smtClean="0"/>
              <a:t>     4.1. Острые лейкозы.</a:t>
            </a:r>
            <a:endParaRPr lang="ru-RU" sz="2400" b="1" dirty="0"/>
          </a:p>
          <a:p>
            <a:r>
              <a:rPr lang="ru-RU" sz="2400" b="1" dirty="0" smtClean="0"/>
              <a:t>      4.2. Хронические лейкозы.</a:t>
            </a:r>
            <a:endParaRPr lang="ru-RU" sz="2400" b="1" dirty="0"/>
          </a:p>
          <a:p>
            <a:r>
              <a:rPr lang="ru-RU" sz="2400" b="1" dirty="0" smtClean="0"/>
              <a:t>       4.3. Общие </a:t>
            </a:r>
            <a:r>
              <a:rPr lang="ru-RU" sz="2400" b="1" dirty="0"/>
              <a:t>нарушения в организме при лейкозах</a:t>
            </a:r>
            <a:r>
              <a:rPr lang="ru-RU" sz="2400" b="1" dirty="0" smtClean="0"/>
              <a:t>.</a:t>
            </a:r>
          </a:p>
          <a:p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808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74" y="2062163"/>
            <a:ext cx="4712640" cy="309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51723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Положительная </a:t>
            </a:r>
            <a:r>
              <a:rPr lang="ru-RU" dirty="0"/>
              <a:t>реакция на альфа-нафтил-</a:t>
            </a:r>
            <a:r>
              <a:rPr lang="ru-RU" dirty="0" err="1"/>
              <a:t>ацетатэстеразу</a:t>
            </a:r>
            <a:r>
              <a:rPr lang="ru-RU" dirty="0"/>
              <a:t> в </a:t>
            </a:r>
            <a:r>
              <a:rPr lang="ru-RU" dirty="0" err="1"/>
              <a:t>миелобластах</a:t>
            </a:r>
            <a:r>
              <a:rPr lang="ru-RU" dirty="0"/>
              <a:t> и созревающих гранулоцитах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88640"/>
            <a:ext cx="88569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Альфа - </a:t>
            </a:r>
            <a:r>
              <a:rPr lang="ru-RU" sz="2400" b="1" dirty="0" err="1">
                <a:solidFill>
                  <a:srgbClr val="FF0000"/>
                </a:solidFill>
              </a:rPr>
              <a:t>ацетатнафтилэстераза</a:t>
            </a:r>
            <a:r>
              <a:rPr lang="ru-RU" sz="2400" b="1" dirty="0">
                <a:solidFill>
                  <a:srgbClr val="FF0000"/>
                </a:solidFill>
              </a:rPr>
              <a:t> (неспецифическая </a:t>
            </a:r>
            <a:r>
              <a:rPr lang="ru-RU" sz="2400" b="1" dirty="0" err="1" smtClean="0">
                <a:solidFill>
                  <a:srgbClr val="FF0000"/>
                </a:solidFill>
              </a:rPr>
              <a:t>эстераза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dirty="0" smtClean="0"/>
              <a:t>Фермент содержится </a:t>
            </a:r>
            <a:r>
              <a:rPr lang="ru-RU" b="1" dirty="0"/>
              <a:t>в клетках </a:t>
            </a:r>
            <a:r>
              <a:rPr lang="ru-RU" b="1" dirty="0" err="1"/>
              <a:t>нейтрофильного</a:t>
            </a:r>
            <a:r>
              <a:rPr lang="ru-RU" b="1" dirty="0"/>
              <a:t> ряда, начиная с миелобласта. Реакция на альфа-</a:t>
            </a:r>
            <a:r>
              <a:rPr lang="ru-RU" b="1" dirty="0" err="1"/>
              <a:t>ацетатнафтилэстеразу</a:t>
            </a:r>
            <a:r>
              <a:rPr lang="ru-RU" b="1" dirty="0"/>
              <a:t> особенно ярко выражена у клеток моноцитарного ряда и их молодых форм. </a:t>
            </a:r>
            <a:endParaRPr lang="ru-RU" b="1" dirty="0" smtClean="0"/>
          </a:p>
          <a:p>
            <a:r>
              <a:rPr lang="ru-RU" b="1" dirty="0" smtClean="0"/>
              <a:t>При </a:t>
            </a:r>
            <a:r>
              <a:rPr lang="ru-RU" b="1" dirty="0"/>
              <a:t>положительной реакции на альфа - </a:t>
            </a:r>
            <a:r>
              <a:rPr lang="ru-RU" b="1" dirty="0" err="1"/>
              <a:t>ацетатнафтилэстеразу</a:t>
            </a:r>
            <a:r>
              <a:rPr lang="ru-RU" b="1" dirty="0"/>
              <a:t> цитоплазма клеток заполнена мелкой темно-бурой зернистостью.</a:t>
            </a:r>
          </a:p>
        </p:txBody>
      </p:sp>
    </p:spTree>
    <p:extLst>
      <p:ext uri="{BB962C8B-B14F-4D97-AF65-F5344CB8AC3E}">
        <p14:creationId xmlns:p14="http://schemas.microsoft.com/office/powerpoint/2010/main" val="303863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1" y="2060848"/>
            <a:ext cx="41195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5172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Положительная реакция на неспецифическую </a:t>
            </a:r>
            <a:r>
              <a:rPr lang="ru-RU" b="1" dirty="0" err="1"/>
              <a:t>эстеразу</a:t>
            </a:r>
            <a:r>
              <a:rPr lang="ru-RU" b="1" dirty="0"/>
              <a:t> в </a:t>
            </a:r>
            <a:r>
              <a:rPr lang="ru-RU" b="1" dirty="0" err="1"/>
              <a:t>бластах</a:t>
            </a:r>
            <a:r>
              <a:rPr lang="ru-RU" b="1" dirty="0"/>
              <a:t> (костный мозг) – </a:t>
            </a:r>
            <a:r>
              <a:rPr lang="ru-RU" b="1" dirty="0" smtClean="0"/>
              <a:t>острый </a:t>
            </a:r>
            <a:r>
              <a:rPr lang="ru-RU" b="1" dirty="0" err="1"/>
              <a:t>миеломонобластный</a:t>
            </a:r>
            <a:r>
              <a:rPr lang="ru-RU" b="1" dirty="0"/>
              <a:t> лейкоз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37" y="2062623"/>
            <a:ext cx="4126820" cy="29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551723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Частичное подавление неспецифической </a:t>
            </a:r>
            <a:r>
              <a:rPr lang="ru-RU" b="1" dirty="0" err="1"/>
              <a:t>эстеразы</a:t>
            </a:r>
            <a:r>
              <a:rPr lang="ru-RU" b="1" dirty="0"/>
              <a:t> в </a:t>
            </a:r>
            <a:r>
              <a:rPr lang="ru-RU" b="1" dirty="0" err="1"/>
              <a:t>бластах</a:t>
            </a:r>
            <a:r>
              <a:rPr lang="ru-RU" b="1" dirty="0"/>
              <a:t> фторидом натрия (костный мозг) – </a:t>
            </a:r>
            <a:r>
              <a:rPr lang="ru-RU" b="1" dirty="0" smtClean="0"/>
              <a:t>острый </a:t>
            </a:r>
            <a:r>
              <a:rPr lang="ru-RU" b="1" dirty="0" err="1"/>
              <a:t>миеломонобластный</a:t>
            </a:r>
            <a:r>
              <a:rPr lang="ru-RU" b="1" dirty="0"/>
              <a:t> лейкоз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Активность </a:t>
            </a:r>
            <a:r>
              <a:rPr lang="ru-RU" b="1" dirty="0">
                <a:solidFill>
                  <a:srgbClr val="FF0000"/>
                </a:solidFill>
              </a:rPr>
              <a:t>неспецифической </a:t>
            </a:r>
            <a:r>
              <a:rPr lang="ru-RU" b="1" dirty="0" err="1">
                <a:solidFill>
                  <a:srgbClr val="FF0000"/>
                </a:solidFill>
              </a:rPr>
              <a:t>эстеразы</a:t>
            </a:r>
            <a:r>
              <a:rPr lang="ru-RU" b="1" dirty="0"/>
              <a:t> в клетках моноцитарного ряда </a:t>
            </a:r>
            <a:r>
              <a:rPr lang="ru-RU" b="1" u="sng" dirty="0"/>
              <a:t>легко ингибируется фторидом натрия</a:t>
            </a:r>
            <a:r>
              <a:rPr lang="ru-RU" b="1" dirty="0"/>
              <a:t>, но не подавляется в гранулоцитах. Этот феномен позволяет отличить клетки системы </a:t>
            </a:r>
            <a:r>
              <a:rPr lang="ru-RU" b="1" dirty="0" err="1"/>
              <a:t>мононуклеарных</a:t>
            </a:r>
            <a:r>
              <a:rPr lang="ru-RU" b="1" dirty="0"/>
              <a:t> фагоцитов от клеток других ростков кроветворения, обладающих активностью неспецифической </a:t>
            </a:r>
            <a:r>
              <a:rPr lang="ru-RU" b="1" dirty="0" err="1"/>
              <a:t>эстеразы</a:t>
            </a:r>
            <a:r>
              <a:rPr lang="ru-RU" b="1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66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71006"/>
            <a:ext cx="5222872" cy="325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892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</a:t>
            </a:r>
            <a:r>
              <a:rPr lang="ru-RU" dirty="0" err="1"/>
              <a:t>хлорацетатэстеразу</a:t>
            </a:r>
            <a:r>
              <a:rPr lang="ru-RU" dirty="0"/>
              <a:t> в </a:t>
            </a:r>
            <a:r>
              <a:rPr lang="ru-RU" dirty="0" err="1"/>
              <a:t>миелобастах</a:t>
            </a:r>
            <a:r>
              <a:rPr lang="ru-RU" dirty="0"/>
              <a:t> и созревающих гранулоцитах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8864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Хлорацетатэстераза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Относится </a:t>
            </a:r>
            <a:r>
              <a:rPr lang="ru-RU" b="1" dirty="0"/>
              <a:t>к </a:t>
            </a:r>
            <a:r>
              <a:rPr lang="ru-RU" b="1" dirty="0">
                <a:solidFill>
                  <a:srgbClr val="FF0000"/>
                </a:solidFill>
              </a:rPr>
              <a:t>неспецифическим </a:t>
            </a:r>
            <a:r>
              <a:rPr lang="ru-RU" b="1" dirty="0" err="1">
                <a:solidFill>
                  <a:srgbClr val="FF0000"/>
                </a:solidFill>
              </a:rPr>
              <a:t>эстеразам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и наряду с реакцией на </a:t>
            </a:r>
            <a:r>
              <a:rPr lang="ru-RU" b="1" dirty="0" err="1"/>
              <a:t>миелопероксидазу</a:t>
            </a:r>
            <a:r>
              <a:rPr lang="ru-RU" b="1" dirty="0"/>
              <a:t> является биохимическим </a:t>
            </a:r>
            <a:r>
              <a:rPr lang="ru-RU" b="1" dirty="0" smtClean="0"/>
              <a:t>маркёром </a:t>
            </a:r>
            <a:r>
              <a:rPr lang="ru-RU" b="1" dirty="0"/>
              <a:t>клеток </a:t>
            </a:r>
            <a:r>
              <a:rPr lang="ru-RU" b="1" dirty="0" err="1"/>
              <a:t>нейтрофильного</a:t>
            </a:r>
            <a:r>
              <a:rPr lang="ru-RU" b="1" dirty="0"/>
              <a:t> ряда. </a:t>
            </a:r>
            <a:endParaRPr lang="ru-RU" b="1" dirty="0" smtClean="0"/>
          </a:p>
          <a:p>
            <a:r>
              <a:rPr lang="ru-RU" b="1" dirty="0"/>
              <a:t>Положительная реакция определяется по мелкой синей зернистости, выпадающей в цитоплазме клеток.</a:t>
            </a:r>
          </a:p>
        </p:txBody>
      </p:sp>
    </p:spTree>
    <p:extLst>
      <p:ext uri="{BB962C8B-B14F-4D97-AF65-F5344CB8AC3E}">
        <p14:creationId xmlns:p14="http://schemas.microsoft.com/office/powerpoint/2010/main" val="3615780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Острый </a:t>
            </a:r>
            <a:r>
              <a:rPr lang="ru-RU" sz="2000" b="1" dirty="0" err="1">
                <a:solidFill>
                  <a:srgbClr val="FF0000"/>
                </a:solidFill>
              </a:rPr>
              <a:t>миелобластный</a:t>
            </a:r>
            <a:r>
              <a:rPr lang="ru-RU" sz="2000" b="1" dirty="0">
                <a:solidFill>
                  <a:srgbClr val="FF0000"/>
                </a:solidFill>
              </a:rPr>
              <a:t> лейкоз (ОМЛ). </a:t>
            </a:r>
          </a:p>
          <a:p>
            <a:r>
              <a:rPr lang="ru-RU" sz="2000" b="1" dirty="0" err="1"/>
              <a:t>Бластные</a:t>
            </a:r>
            <a:r>
              <a:rPr lang="ru-RU" sz="2000" b="1" dirty="0"/>
              <a:t> клетки отличаются различной величиной, большинство их имеет округлую или овальную форму, ядерно-цитоплазматическое отношение среднее. В цитоплазме часто обнаруживаются отдельные </a:t>
            </a:r>
            <a:r>
              <a:rPr lang="ru-RU" sz="2000" b="1" dirty="0" err="1"/>
              <a:t>азурофильные</a:t>
            </a:r>
            <a:r>
              <a:rPr lang="ru-RU" sz="2000" b="1" dirty="0"/>
              <a:t> </a:t>
            </a:r>
            <a:r>
              <a:rPr lang="ru-RU" sz="2000" b="1" dirty="0" smtClean="0"/>
              <a:t>гранулы или тельца Ауэра (</a:t>
            </a:r>
            <a:r>
              <a:rPr lang="ru-RU" sz="1600" b="1" dirty="0" smtClean="0"/>
              <a:t>см. рис</a:t>
            </a:r>
            <a:r>
              <a:rPr lang="ru-RU" sz="2000" b="1" dirty="0" smtClean="0"/>
              <a:t>). </a:t>
            </a:r>
          </a:p>
          <a:p>
            <a:r>
              <a:rPr lang="ru-RU" sz="2000" b="1" u="sng" dirty="0" smtClean="0"/>
              <a:t>Специфична </a:t>
            </a:r>
            <a:r>
              <a:rPr lang="ru-RU" sz="2000" b="1" u="sng" dirty="0"/>
              <a:t>положительная реакция на </a:t>
            </a:r>
            <a:r>
              <a:rPr lang="ru-RU" sz="2000" b="1" u="sng" dirty="0" err="1" smtClean="0"/>
              <a:t>миелопероксидазу</a:t>
            </a:r>
            <a:r>
              <a:rPr lang="ru-RU" sz="2000" b="1" u="sng" dirty="0" smtClean="0"/>
              <a:t> (</a:t>
            </a:r>
            <a:r>
              <a:rPr lang="ru-RU" sz="1600" b="1" u="sng" dirty="0" smtClean="0"/>
              <a:t>см. рис</a:t>
            </a:r>
            <a:r>
              <a:rPr lang="ru-RU" sz="2000" b="1" u="sng" dirty="0" smtClean="0"/>
              <a:t>),    </a:t>
            </a:r>
            <a:r>
              <a:rPr lang="ru-RU" sz="2000" b="1" dirty="0" smtClean="0"/>
              <a:t>реакция </a:t>
            </a:r>
            <a:r>
              <a:rPr lang="ru-RU" sz="2000" b="1" dirty="0"/>
              <a:t>на липиды с Суданом черным В, </a:t>
            </a:r>
            <a:r>
              <a:rPr lang="ru-RU" sz="2000" b="1" dirty="0" smtClean="0"/>
              <a:t>    на </a:t>
            </a:r>
            <a:r>
              <a:rPr lang="ru-RU" sz="2000" b="1" dirty="0" err="1"/>
              <a:t>хлорацетат</a:t>
            </a:r>
            <a:r>
              <a:rPr lang="ru-RU" sz="2000" b="1" dirty="0"/>
              <a:t> </a:t>
            </a:r>
            <a:r>
              <a:rPr lang="ru-RU" sz="2000" b="1" dirty="0" err="1"/>
              <a:t>эстеразу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smtClean="0"/>
              <a:t>ШИК-положительный </a:t>
            </a:r>
            <a:r>
              <a:rPr lang="ru-RU" sz="2000" b="1" dirty="0"/>
              <a:t>материал располагается в цитоплазме диффузно.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0"/>
          <a:stretch/>
        </p:blipFill>
        <p:spPr bwMode="auto">
          <a:xfrm>
            <a:off x="798004" y="2646962"/>
            <a:ext cx="7620000" cy="3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233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889" b="14413"/>
          <a:stretch/>
        </p:blipFill>
        <p:spPr bwMode="auto">
          <a:xfrm>
            <a:off x="2267743" y="1556793"/>
            <a:ext cx="4680521" cy="4500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531" y="205377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Мазок костного мозга при остром миелоидном лейкозе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/>
              <a:t>Стрелками </a:t>
            </a:r>
            <a:r>
              <a:rPr lang="ru-RU" b="1" dirty="0"/>
              <a:t>обозначены </a:t>
            </a:r>
            <a:r>
              <a:rPr lang="ru-RU" b="1" dirty="0" smtClean="0"/>
              <a:t>тельца </a:t>
            </a:r>
            <a:r>
              <a:rPr lang="ru-RU" b="1" dirty="0"/>
              <a:t>Ауэра.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0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89" y="260648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Вместе </a:t>
            </a:r>
            <a:r>
              <a:rPr lang="ru-RU" b="1" dirty="0"/>
              <a:t>с ШИК-реакцией  и реакцией на неспецифическую </a:t>
            </a:r>
            <a:r>
              <a:rPr lang="ru-RU" b="1" dirty="0" err="1"/>
              <a:t>эстеразу</a:t>
            </a:r>
            <a:r>
              <a:rPr lang="ru-RU" b="1" dirty="0"/>
              <a:t>, </a:t>
            </a:r>
            <a:r>
              <a:rPr lang="ru-RU" b="1" dirty="0" err="1">
                <a:solidFill>
                  <a:srgbClr val="FF0000"/>
                </a:solidFill>
              </a:rPr>
              <a:t>миелопероксидаза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является одним из основных цитохимических методов для дифференциальной диагностики острых лейкозов.</a:t>
            </a:r>
          </a:p>
          <a:p>
            <a:r>
              <a:rPr lang="ru-RU" b="1" dirty="0" err="1"/>
              <a:t>Миелопероксидаза</a:t>
            </a:r>
            <a:r>
              <a:rPr lang="ru-RU" b="1" dirty="0"/>
              <a:t> выявляется в цитоплазме клеток в виде коричневых гранул.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7"/>
          <a:stretch/>
        </p:blipFill>
        <p:spPr bwMode="auto">
          <a:xfrm>
            <a:off x="1259631" y="2204865"/>
            <a:ext cx="6365633" cy="421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53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2" y="1484784"/>
            <a:ext cx="4213924" cy="301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66124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МПО в </a:t>
            </a:r>
            <a:r>
              <a:rPr lang="ru-RU" dirty="0" err="1"/>
              <a:t>бластах</a:t>
            </a:r>
            <a:r>
              <a:rPr lang="ru-RU" dirty="0"/>
              <a:t> </a:t>
            </a:r>
            <a:r>
              <a:rPr lang="ru-RU" dirty="0" smtClean="0"/>
              <a:t>(ОМЛ) </a:t>
            </a:r>
            <a:r>
              <a:rPr lang="ru-RU" dirty="0"/>
              <a:t>(костный мозг).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566124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липиды в </a:t>
            </a:r>
            <a:r>
              <a:rPr lang="ru-RU" dirty="0" err="1"/>
              <a:t>бластах</a:t>
            </a:r>
            <a:r>
              <a:rPr lang="ru-RU" dirty="0"/>
              <a:t> </a:t>
            </a:r>
            <a:r>
              <a:rPr lang="ru-RU" dirty="0" smtClean="0"/>
              <a:t>(ОМЛ) (кровь).</a:t>
            </a:r>
            <a:endParaRPr lang="ru-RU" dirty="0"/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484784"/>
            <a:ext cx="4123184" cy="295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Цитохимия клеток при ОМЛ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66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Цитохимия клеток при ОМЛ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63"/>
          <a:stretch/>
        </p:blipFill>
        <p:spPr bwMode="auto">
          <a:xfrm>
            <a:off x="281664" y="1700808"/>
            <a:ext cx="41795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80526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Диффузно-гранулярная </a:t>
            </a:r>
            <a:r>
              <a:rPr lang="en-US" dirty="0"/>
              <a:t>PAS-</a:t>
            </a:r>
            <a:r>
              <a:rPr lang="ru-RU" dirty="0"/>
              <a:t>реакция в </a:t>
            </a:r>
            <a:r>
              <a:rPr lang="ru-RU" dirty="0" err="1"/>
              <a:t>бластах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1" t="11032" r="4193" b="19432"/>
          <a:stretch/>
        </p:blipFill>
        <p:spPr bwMode="auto">
          <a:xfrm>
            <a:off x="4602150" y="1735940"/>
            <a:ext cx="4350328" cy="302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558924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Реакция на неспецифические </a:t>
            </a:r>
            <a:r>
              <a:rPr lang="ru-RU" dirty="0" err="1"/>
              <a:t>эстеразы</a:t>
            </a:r>
            <a:r>
              <a:rPr lang="ru-RU" dirty="0"/>
              <a:t> при остром </a:t>
            </a:r>
            <a:r>
              <a:rPr lang="ru-RU" dirty="0" err="1"/>
              <a:t>миелолейкозе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545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92667"/>
            <a:ext cx="5351360" cy="372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6409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Кислая фосфатаза</a:t>
            </a:r>
          </a:p>
          <a:p>
            <a:endParaRPr lang="ru-RU" sz="2000" b="1" dirty="0"/>
          </a:p>
          <a:p>
            <a:r>
              <a:rPr lang="ru-RU" sz="2000" b="1" dirty="0"/>
              <a:t>К и с л а я ф о с ф а т а з а в клетках связана с процессами клеточной дифференцировки</a:t>
            </a:r>
            <a:r>
              <a:rPr lang="ru-RU" sz="2000" b="1" dirty="0" smtClean="0"/>
              <a:t>. </a:t>
            </a:r>
            <a:r>
              <a:rPr lang="ru-RU" sz="2000" b="1" dirty="0"/>
              <a:t>Положительная реакция на кислую фосфатазу отмечается при остром </a:t>
            </a:r>
            <a:r>
              <a:rPr lang="ru-RU" sz="2000" b="1" dirty="0" err="1"/>
              <a:t>миелобластном</a:t>
            </a:r>
            <a:r>
              <a:rPr lang="ru-RU" sz="2000" b="1" dirty="0"/>
              <a:t> лейкозе. Резко положительна эта реакция при остром </a:t>
            </a:r>
            <a:r>
              <a:rPr lang="ru-RU" sz="2000" b="1" dirty="0" err="1"/>
              <a:t>монобластном</a:t>
            </a:r>
            <a:r>
              <a:rPr lang="ru-RU" sz="2000" b="1" dirty="0"/>
              <a:t> лейкозе.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16530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кислую фосфатазу в </a:t>
            </a:r>
            <a:r>
              <a:rPr lang="ru-RU" dirty="0" err="1"/>
              <a:t>миелобластах</a:t>
            </a:r>
            <a:r>
              <a:rPr lang="ru-RU" dirty="0"/>
              <a:t> и созревающих гранулоцитах</a:t>
            </a:r>
          </a:p>
        </p:txBody>
      </p:sp>
    </p:spTree>
    <p:extLst>
      <p:ext uri="{BB962C8B-B14F-4D97-AF65-F5344CB8AC3E}">
        <p14:creationId xmlns:p14="http://schemas.microsoft.com/office/powerpoint/2010/main" val="3870059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Острый </a:t>
            </a:r>
            <a:r>
              <a:rPr lang="ru-RU" sz="2400" b="1" dirty="0" err="1">
                <a:solidFill>
                  <a:srgbClr val="FF0000"/>
                </a:solidFill>
              </a:rPr>
              <a:t>лимфобластный</a:t>
            </a:r>
            <a:r>
              <a:rPr lang="ru-RU" sz="2400" b="1" dirty="0">
                <a:solidFill>
                  <a:srgbClr val="FF0000"/>
                </a:solidFill>
              </a:rPr>
              <a:t> лейкоз (ОЛЛ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dirty="0" err="1" smtClean="0"/>
              <a:t>Бластные</a:t>
            </a:r>
            <a:r>
              <a:rPr lang="ru-RU" b="1" dirty="0" smtClean="0"/>
              <a:t> </a:t>
            </a:r>
            <a:r>
              <a:rPr lang="ru-RU" b="1" dirty="0"/>
              <a:t>клетки могут быть мелкие (микроформа), средние (</a:t>
            </a:r>
            <a:r>
              <a:rPr lang="ru-RU" b="1" dirty="0" err="1"/>
              <a:t>мезоформа</a:t>
            </a:r>
            <a:r>
              <a:rPr lang="ru-RU" b="1" dirty="0"/>
              <a:t>) и крупные (макроформа).</a:t>
            </a:r>
          </a:p>
          <a:p>
            <a:r>
              <a:rPr lang="ru-RU" b="1" dirty="0"/>
              <a:t>При цитохимическом исследовании — </a:t>
            </a:r>
            <a:r>
              <a:rPr lang="ru-RU" b="1" u="sng" dirty="0"/>
              <a:t>положительная ШИК-реакция в виде четких гранул, отрицательные реакции на липиды, </a:t>
            </a:r>
            <a:r>
              <a:rPr lang="ru-RU" b="1" u="sng" dirty="0" err="1"/>
              <a:t>пероксидазу</a:t>
            </a:r>
            <a:r>
              <a:rPr lang="ru-RU" b="1" u="sng" dirty="0"/>
              <a:t>, </a:t>
            </a:r>
            <a:r>
              <a:rPr lang="ru-RU" b="1" u="sng" dirty="0" err="1"/>
              <a:t>хлорацетат</a:t>
            </a:r>
            <a:r>
              <a:rPr lang="ru-RU" b="1" u="sng" dirty="0"/>
              <a:t> </a:t>
            </a:r>
            <a:r>
              <a:rPr lang="ru-RU" b="1" u="sng" dirty="0" err="1"/>
              <a:t>эстеразу</a:t>
            </a:r>
            <a:r>
              <a:rPr lang="ru-RU" b="1" u="sng" dirty="0"/>
              <a:t>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528392" cy="26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00" y="1928377"/>
            <a:ext cx="401905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01317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Периферическая кровь при ОЛЛ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501317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Положительная реакция на МПО в нейтрофилах и </a:t>
            </a:r>
            <a:r>
              <a:rPr lang="ru-RU" b="1" dirty="0"/>
              <a:t>отрицательная</a:t>
            </a:r>
            <a:r>
              <a:rPr lang="ru-RU" dirty="0"/>
              <a:t> в </a:t>
            </a:r>
            <a:r>
              <a:rPr lang="ru-RU" dirty="0" err="1"/>
              <a:t>бластах</a:t>
            </a:r>
            <a:r>
              <a:rPr lang="ru-RU" dirty="0"/>
              <a:t> при ОЛЛ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821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1" y="1298488"/>
            <a:ext cx="8533896" cy="256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Лейкоцитозы – увеличение общего количества лейкоцитов (или их отдельных форм) за пределы  верхней границы нормы при физиологических и патологических процессах.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3" y="4293096"/>
            <a:ext cx="8735955" cy="206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10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" t="11583" r="5222" b="12853"/>
          <a:stretch/>
        </p:blipFill>
        <p:spPr bwMode="auto">
          <a:xfrm>
            <a:off x="1828663" y="2592804"/>
            <a:ext cx="5479642" cy="371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Эритромиелоз</a:t>
            </a:r>
            <a:r>
              <a:rPr lang="ru-RU" sz="2400" b="1" dirty="0">
                <a:solidFill>
                  <a:srgbClr val="FF0000"/>
                </a:solidFill>
              </a:rPr>
              <a:t> (болезнь </a:t>
            </a:r>
            <a:r>
              <a:rPr lang="ru-RU" sz="2400" b="1" dirty="0" err="1">
                <a:solidFill>
                  <a:srgbClr val="FF0000"/>
                </a:solidFill>
              </a:rPr>
              <a:t>Ди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Гульельмо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b="1" dirty="0"/>
              <a:t>На начальном этапе заболевания картина костного мозга напоминает гемолитическую анемию, В</a:t>
            </a:r>
            <a:r>
              <a:rPr lang="ru-RU" b="1" baseline="-25000" dirty="0"/>
              <a:t>12</a:t>
            </a:r>
            <a:r>
              <a:rPr lang="ru-RU" b="1" dirty="0"/>
              <a:t>-дефицитную анемию, отмечаются признаки неэффективного эритропоэза. Характерно резкое увеличение клеток </a:t>
            </a:r>
            <a:r>
              <a:rPr lang="ru-RU" b="1" dirty="0" err="1"/>
              <a:t>эритроидного</a:t>
            </a:r>
            <a:r>
              <a:rPr lang="ru-RU" b="1" dirty="0"/>
              <a:t> ряда. Дифференцировка </a:t>
            </a:r>
            <a:r>
              <a:rPr lang="ru-RU" b="1" dirty="0" err="1"/>
              <a:t>эритрокариоцитов</a:t>
            </a:r>
            <a:r>
              <a:rPr lang="ru-RU" b="1" dirty="0"/>
              <a:t> идет в основном до стадии </a:t>
            </a:r>
            <a:r>
              <a:rPr lang="ru-RU" b="1" dirty="0" err="1"/>
              <a:t>оксифильных</a:t>
            </a:r>
            <a:r>
              <a:rPr lang="ru-RU" b="1" dirty="0"/>
              <a:t> нормобластов и эритроцитов. </a:t>
            </a:r>
            <a:endParaRPr lang="ru-RU" b="1" dirty="0" smtClean="0"/>
          </a:p>
          <a:p>
            <a:r>
              <a:rPr lang="ru-RU" b="1" dirty="0" smtClean="0"/>
              <a:t>Позже </a:t>
            </a:r>
            <a:r>
              <a:rPr lang="ru-RU" b="1" dirty="0"/>
              <a:t>в периферической крови появляются </a:t>
            </a:r>
            <a:r>
              <a:rPr lang="ru-RU" b="1" dirty="0" err="1"/>
              <a:t>бластные</a:t>
            </a:r>
            <a:r>
              <a:rPr lang="ru-RU" b="1" dirty="0"/>
              <a:t> клетки, что позволяет поставить диагноз.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03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Хронический </a:t>
            </a:r>
            <a:r>
              <a:rPr lang="ru-RU" sz="2400" b="1" dirty="0" err="1">
                <a:solidFill>
                  <a:srgbClr val="FF0000"/>
                </a:solidFill>
              </a:rPr>
              <a:t>миелолейкоз</a:t>
            </a:r>
            <a:r>
              <a:rPr lang="ru-RU" sz="2400" b="1" dirty="0">
                <a:solidFill>
                  <a:srgbClr val="FF0000"/>
                </a:solidFill>
              </a:rPr>
              <a:t> (</a:t>
            </a:r>
            <a:r>
              <a:rPr lang="ru-RU" sz="2400" b="1" dirty="0" smtClean="0">
                <a:solidFill>
                  <a:srgbClr val="FF0000"/>
                </a:solidFill>
              </a:rPr>
              <a:t>ХМЛ)</a:t>
            </a:r>
          </a:p>
          <a:p>
            <a:r>
              <a:rPr lang="ru-RU" b="1" dirty="0" smtClean="0"/>
              <a:t>Картина </a:t>
            </a:r>
            <a:r>
              <a:rPr lang="ru-RU" b="1" dirty="0"/>
              <a:t>крови в развернутой стадии характеризуется </a:t>
            </a:r>
            <a:r>
              <a:rPr lang="ru-RU" b="1" dirty="0" err="1"/>
              <a:t>нейтрофильным</a:t>
            </a:r>
            <a:r>
              <a:rPr lang="ru-RU" b="1" dirty="0"/>
              <a:t> лейкоцитозом, при этом в мазке встречаются </a:t>
            </a:r>
            <a:r>
              <a:rPr lang="ru-RU" b="1" dirty="0" err="1"/>
              <a:t>нейтрофильные</a:t>
            </a:r>
            <a:r>
              <a:rPr lang="ru-RU" b="1" dirty="0"/>
              <a:t> гранулоциты на всех стадиях созревания. Кроме этого, может быть увеличено количество эозинофилов и базофилов. </a:t>
            </a:r>
            <a:endParaRPr lang="ru-RU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32856"/>
            <a:ext cx="59055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10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88"/>
          <a:stretch/>
        </p:blipFill>
        <p:spPr bwMode="auto">
          <a:xfrm>
            <a:off x="251825" y="1407946"/>
            <a:ext cx="5131753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Хронический </a:t>
            </a:r>
            <a:r>
              <a:rPr lang="ru-RU" sz="2400" b="1" dirty="0" err="1">
                <a:solidFill>
                  <a:srgbClr val="FF0000"/>
                </a:solidFill>
              </a:rPr>
              <a:t>лимфолейкоз</a:t>
            </a:r>
            <a:r>
              <a:rPr lang="ru-RU" sz="2400" b="1" dirty="0">
                <a:solidFill>
                  <a:srgbClr val="FF0000"/>
                </a:solidFill>
              </a:rPr>
              <a:t> (ХЛЛ</a:t>
            </a:r>
            <a:r>
              <a:rPr lang="ru-RU" sz="2400" b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ru-RU" dirty="0" smtClean="0"/>
              <a:t>В </a:t>
            </a:r>
            <a:r>
              <a:rPr lang="ru-RU" dirty="0"/>
              <a:t>мазке крови при ХЛЛ обнаруживается лимфоцитоз, который постепенно </a:t>
            </a:r>
            <a:r>
              <a:rPr lang="ru-RU" dirty="0" smtClean="0"/>
              <a:t>нарастает (А). </a:t>
            </a:r>
          </a:p>
          <a:p>
            <a:r>
              <a:rPr lang="ru-RU" dirty="0" smtClean="0"/>
              <a:t>Характерный </a:t>
            </a:r>
            <a:r>
              <a:rPr lang="ru-RU" dirty="0"/>
              <a:t>признак — </a:t>
            </a:r>
            <a:r>
              <a:rPr lang="ru-RU" b="1" dirty="0"/>
              <a:t>тени </a:t>
            </a:r>
            <a:r>
              <a:rPr lang="ru-RU" b="1" dirty="0" err="1"/>
              <a:t>Гумпрехта</a:t>
            </a:r>
            <a:r>
              <a:rPr lang="ru-RU" b="1" dirty="0"/>
              <a:t> </a:t>
            </a:r>
            <a:r>
              <a:rPr lang="ru-RU" dirty="0"/>
              <a:t>— полуразрушенные ядра </a:t>
            </a:r>
            <a:r>
              <a:rPr lang="ru-RU" dirty="0" smtClean="0"/>
              <a:t>лимфоцитов (Б)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13306" t="21563" r="11440" b="4511"/>
          <a:stretch/>
        </p:blipFill>
        <p:spPr>
          <a:xfrm rot="5400000">
            <a:off x="4994735" y="2123478"/>
            <a:ext cx="4608512" cy="3247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630932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6256" y="62373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Б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03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414" y="188640"/>
            <a:ext cx="8784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В</a:t>
            </a:r>
            <a:r>
              <a:rPr lang="ru-RU" sz="2400" b="1" dirty="0" err="1" smtClean="0">
                <a:solidFill>
                  <a:srgbClr val="FF0000"/>
                </a:solidFill>
              </a:rPr>
              <a:t>олосатоклеточный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лейкоз (ВКЛ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dirty="0" smtClean="0"/>
              <a:t>Ядро </a:t>
            </a:r>
            <a:r>
              <a:rPr lang="ru-RU" b="1" dirty="0"/>
              <a:t>лимфоцитов гомогенное, иногда с </a:t>
            </a:r>
            <a:r>
              <a:rPr lang="ru-RU" b="1" dirty="0" err="1"/>
              <a:t>нуклеолами</a:t>
            </a:r>
            <a:r>
              <a:rPr lang="ru-RU" b="1" dirty="0"/>
              <a:t>, нередко неправильной формы; цитоплазма может быть широкой и иметь фестончатый край, может иметь выросты, напоминающие ворсинки или волоски.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9720" r="9938" b="14409"/>
          <a:stretch/>
        </p:blipFill>
        <p:spPr bwMode="auto">
          <a:xfrm>
            <a:off x="1475656" y="2141652"/>
            <a:ext cx="5832648" cy="41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36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30742"/>
              </p:ext>
            </p:extLst>
          </p:nvPr>
        </p:nvGraphicFramePr>
        <p:xfrm>
          <a:off x="323528" y="836713"/>
          <a:ext cx="8640959" cy="41085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56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4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5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1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026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Вид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животных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Гранулоциты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705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Агранулоциты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Базофилы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Эозинофилы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Нейтрофилы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Лимфоциты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Моноциты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юные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палочкоядерные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сегментоядерные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КРС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20-35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40-75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2-7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Лошадь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0-0,5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45-62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25-44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2-4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Свинья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0,3-0,8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4-12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25-35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40-50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Овца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2-4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40-48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40-50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Коза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2-8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5-20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20-40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40-70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Собака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2,5-9,5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-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1-6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43-72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21-40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Кошка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3-9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40-45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36-51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5900" y="2305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663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Содержание различных видов лейкоцитов крови у здоровых животных (лейкоцитарная формула, %)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6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C:\Users\ф\Desktop\лейкоцитарная формула табл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09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42875" y="214313"/>
            <a:ext cx="9001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Нейтрофильный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нейтрофилия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содержания нейтрофилов в гемограмме свыше 65 %.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16862"/>
            <a:ext cx="5769718" cy="426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4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Эозинофильный лейкоцитоз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эозинофилия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содержания эозинофилов свыше 5%.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при: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аллергические заболевания (поллинозы, бронх. астма);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паразитарные заболевания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фасциолёз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диктиокаулёз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кожные болезни (экзема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);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коллагенозы (ревматизм);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гемобластозы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хрон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лимфогранулематоз);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инфекционные заболевания (рожа свиней)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7140" b="12104"/>
          <a:stretch/>
        </p:blipFill>
        <p:spPr bwMode="auto">
          <a:xfrm>
            <a:off x="2640420" y="2641918"/>
            <a:ext cx="620149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>
            <a:lum bright="-10000"/>
          </a:blip>
          <a:srcRect l="23418" t="25000" r="31031" b="27350"/>
          <a:stretch/>
        </p:blipFill>
        <p:spPr bwMode="auto">
          <a:xfrm rot="16200000">
            <a:off x="19557" y="3431481"/>
            <a:ext cx="27051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535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14313" y="214313"/>
            <a:ext cx="864393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Базофильный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базофилия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увеличение содержания базофилов.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Наблюдается при: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аллергические состояния;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инфекционные заболевания (чума и рожа свиней);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гемобластозы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хрон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и острый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гемолитические анемии;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гемофилии.</a:t>
            </a:r>
          </a:p>
          <a:p>
            <a:pPr>
              <a:buFontTx/>
              <a:buChar char="-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071810"/>
            <a:ext cx="3670128" cy="308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746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Лимфоцитарный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лимфоцитоз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увеличение содержания лимфоцитов. Наблюдается при: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хронических инфекциях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(туберкулёз, бруцеллёз, ИНАН);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инвазионных заболеваниях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(пироплазмоз,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нуталлиоз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эндокринопатиях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тиреоидизм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микседема, акромегалия);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алиментарной дистрофии</a:t>
            </a:r>
            <a:r>
              <a:rPr lang="ru-RU" b="1" dirty="0"/>
              <a:t>.</a:t>
            </a:r>
          </a:p>
          <a:p>
            <a:pPr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1151"/>
            <a:ext cx="5090836" cy="381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18" y="2426428"/>
            <a:ext cx="32575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80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1399</Words>
  <Application>Microsoft Office PowerPoint</Application>
  <PresentationFormat>Экран (4:3)</PresentationFormat>
  <Paragraphs>206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111</cp:lastModifiedBy>
  <cp:revision>42</cp:revision>
  <dcterms:created xsi:type="dcterms:W3CDTF">2015-12-06T11:49:53Z</dcterms:created>
  <dcterms:modified xsi:type="dcterms:W3CDTF">2021-11-11T17:42:28Z</dcterms:modified>
</cp:coreProperties>
</file>